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1"/>
  </p:notesMasterIdLst>
  <p:sldIdLst>
    <p:sldId id="256" r:id="rId2"/>
    <p:sldId id="258" r:id="rId3"/>
    <p:sldId id="257" r:id="rId4"/>
    <p:sldId id="297" r:id="rId5"/>
    <p:sldId id="300" r:id="rId6"/>
    <p:sldId id="299" r:id="rId7"/>
    <p:sldId id="302" r:id="rId8"/>
    <p:sldId id="303" r:id="rId9"/>
    <p:sldId id="271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8A2C9B-B452-4D8F-BCCF-17926B1DE652}">
  <a:tblStyle styleId="{5D8A2C9B-B452-4D8F-BCCF-17926B1DE6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c1df8b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c1df8b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67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561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1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420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rgbClr val="4824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ctrTitle"/>
          </p:nvPr>
        </p:nvSpPr>
        <p:spPr>
          <a:xfrm>
            <a:off x="2040779" y="2670838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2" hasCustomPrompt="1"/>
          </p:nvPr>
        </p:nvSpPr>
        <p:spPr>
          <a:xfrm>
            <a:off x="833369" y="2433088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3"/>
          </p:nvPr>
        </p:nvSpPr>
        <p:spPr>
          <a:xfrm>
            <a:off x="2038900" y="3475257"/>
            <a:ext cx="2722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 hasCustomPrompt="1"/>
          </p:nvPr>
        </p:nvSpPr>
        <p:spPr>
          <a:xfrm>
            <a:off x="860394" y="3475257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5"/>
          </p:nvPr>
        </p:nvSpPr>
        <p:spPr>
          <a:xfrm>
            <a:off x="5953764" y="2677079"/>
            <a:ext cx="286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title" idx="6" hasCustomPrompt="1"/>
          </p:nvPr>
        </p:nvSpPr>
        <p:spPr>
          <a:xfrm>
            <a:off x="4734144" y="2439329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>
            <a:spLocks noGrp="1"/>
          </p:cNvSpPr>
          <p:nvPr>
            <p:ph type="ctrTitle" idx="7"/>
          </p:nvPr>
        </p:nvSpPr>
        <p:spPr>
          <a:xfrm>
            <a:off x="5953234" y="3485910"/>
            <a:ext cx="2466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8" hasCustomPrompt="1"/>
          </p:nvPr>
        </p:nvSpPr>
        <p:spPr>
          <a:xfrm>
            <a:off x="4752253" y="3444056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13325" y="1094051"/>
            <a:ext cx="7731000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Livvic Medium"/>
              <a:buAutoNum type="arabicPeriod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MAIN_POINT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70075" y="509350"/>
            <a:ext cx="49461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7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 dirty="0"/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D330A1DB-CABE-4FFC-8A32-9C08BC3E59AE}"/>
              </a:ext>
            </a:extLst>
          </p:cNvPr>
          <p:cNvSpPr txBox="1">
            <a:spLocks/>
          </p:cNvSpPr>
          <p:nvPr userDrawn="1"/>
        </p:nvSpPr>
        <p:spPr>
          <a:xfrm>
            <a:off x="674905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5F35735-92A2-4C20-8DB4-D9A9C211A9EC}" type="slidenum">
              <a:rPr lang="zh-TW" altLang="en-US" smtClean="0">
                <a:solidFill>
                  <a:schemeClr val="tx1"/>
                </a:solidFill>
              </a:rPr>
              <a:pPr/>
              <a:t>‹#›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5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3084742" y="3528900"/>
            <a:ext cx="2988600" cy="784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個人報告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吳明軒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ctrTitle"/>
          </p:nvPr>
        </p:nvSpPr>
        <p:spPr>
          <a:xfrm>
            <a:off x="1922685" y="2219255"/>
            <a:ext cx="5296500" cy="899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200" dirty="0">
                <a:latin typeface="標楷體" panose="03000509000000000000" pitchFamily="65" charset="-120"/>
                <a:ea typeface="標楷體" panose="03000509000000000000" pitchFamily="65" charset="-120"/>
              </a:rPr>
              <a:t>教師專業發展</a:t>
            </a:r>
            <a:endParaRPr sz="5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5275" y="3528900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64923" y="-513250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6"/>
          <p:cNvGrpSpPr/>
          <p:nvPr/>
        </p:nvGrpSpPr>
        <p:grpSpPr>
          <a:xfrm>
            <a:off x="3444291" y="3308807"/>
            <a:ext cx="2255901" cy="69575"/>
            <a:chOff x="446800" y="1721825"/>
            <a:chExt cx="259025" cy="18325"/>
          </a:xfrm>
        </p:grpSpPr>
        <p:sp>
          <p:nvSpPr>
            <p:cNvPr id="120" name="Google Shape;120;p26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" name="Google Shape;122;p26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476500" y="3528900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881224" y="-448266"/>
            <a:ext cx="2255899" cy="295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5" y="265575"/>
            <a:ext cx="8088449" cy="2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>
            <a:spLocks noGrp="1"/>
          </p:cNvSpPr>
          <p:nvPr>
            <p:ph type="ctrTitle"/>
          </p:nvPr>
        </p:nvSpPr>
        <p:spPr>
          <a:xfrm>
            <a:off x="2040779" y="2670838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老師簡介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" name="Google Shape;136;p28"/>
          <p:cNvSpPr txBox="1">
            <a:spLocks noGrp="1"/>
          </p:cNvSpPr>
          <p:nvPr>
            <p:ph type="title" idx="2"/>
          </p:nvPr>
        </p:nvSpPr>
        <p:spPr>
          <a:xfrm>
            <a:off x="833369" y="2433088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 idx="3"/>
          </p:nvPr>
        </p:nvSpPr>
        <p:spPr>
          <a:xfrm>
            <a:off x="2038900" y="3475257"/>
            <a:ext cx="2722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教師專業發展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8" name="Google Shape;138;p28"/>
          <p:cNvSpPr txBox="1">
            <a:spLocks noGrp="1"/>
          </p:cNvSpPr>
          <p:nvPr>
            <p:ph type="title" idx="4"/>
          </p:nvPr>
        </p:nvSpPr>
        <p:spPr>
          <a:xfrm>
            <a:off x="860394" y="3475257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ctrTitle" idx="5"/>
          </p:nvPr>
        </p:nvSpPr>
        <p:spPr>
          <a:xfrm>
            <a:off x="5953764" y="2677079"/>
            <a:ext cx="286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教師專業發展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 idx="6"/>
          </p:nvPr>
        </p:nvSpPr>
        <p:spPr>
          <a:xfrm>
            <a:off x="4734144" y="2439329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ctrTitle" idx="7"/>
          </p:nvPr>
        </p:nvSpPr>
        <p:spPr>
          <a:xfrm>
            <a:off x="5953234" y="3485910"/>
            <a:ext cx="2466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8"/>
          </p:nvPr>
        </p:nvSpPr>
        <p:spPr>
          <a:xfrm>
            <a:off x="4752253" y="3444056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4571999" y="1094051"/>
            <a:ext cx="3772325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學校</a:t>
            </a:r>
            <a:r>
              <a:rPr lang="en-US" altLang="zh-TW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: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台南高工</a:t>
            </a:r>
            <a:endParaRPr lang="en-US" altLang="zh-TW"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ivvic"/>
              <a:sym typeface="Livvic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老師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吳雅音老師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ivvic"/>
              <a:sym typeface="Livvic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職位</a:t>
            </a:r>
            <a:r>
              <a:rPr lang="en-US" altLang="zh-TW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: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共同科目</a:t>
            </a:r>
            <a:r>
              <a:rPr lang="en-US" altLang="zh-TW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-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數學老師</a:t>
            </a:r>
            <a:endParaRPr lang="en-US" altLang="zh-TW"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ivvic"/>
              <a:sym typeface="Livvic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興趣</a:t>
            </a:r>
            <a:r>
              <a:rPr lang="en-US" altLang="zh-TW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:</a:t>
            </a:r>
            <a:r>
              <a:rPr lang="zh-TW" altLang="en-US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爬山</a:t>
            </a:r>
            <a:r>
              <a:rPr lang="en-US" altLang="zh-TW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!</a:t>
            </a:r>
            <a:endParaRPr sz="2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ivvic"/>
              <a:sym typeface="Livvic"/>
            </a:endParaRPr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597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老師簡介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7D0628-79AA-46A6-A969-3123AD6A9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65" y="1090777"/>
            <a:ext cx="2769955" cy="36932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4572000" y="1028537"/>
            <a:ext cx="3772325" cy="3783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2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1.</a:t>
            </a:r>
            <a:r>
              <a:rPr lang="zh-TW" altLang="en-US" sz="20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ivvic"/>
                <a:sym typeface="Livvic"/>
              </a:rPr>
              <a:t>認為教師專業是什麼</a:t>
            </a:r>
            <a:r>
              <a:rPr lang="en-US" altLang="zh-TW" sz="20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ivvic"/>
                <a:sym typeface="Livvic"/>
              </a:rPr>
              <a:t>?</a:t>
            </a:r>
          </a:p>
          <a:p>
            <a:pPr marL="360000" lvl="0" indent="-34290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讓老師學習與自己領域相關的知識，自己真正了解之後，教學中才能將正確的內容傳達給學生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cs typeface="Livvic"/>
              <a:sym typeface="Livvic"/>
            </a:endParaRPr>
          </a:p>
          <a:p>
            <a:pPr marL="360000" lvl="0" indent="-34290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vvic"/>
                <a:sym typeface="Livvic"/>
              </a:rPr>
              <a:t>學習教學技巧，了解如何掌握學生上課狀況，對症下藥，才能讓學生有效率的學習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ivvic"/>
              <a:sym typeface="Livvic"/>
            </a:endParaRPr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597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教師專業發展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 descr="一張含有 天空, 室外, 個人, 人 的圖片&#10;&#10;自動產生的描述">
            <a:extLst>
              <a:ext uri="{FF2B5EF4-FFF2-40B4-BE49-F238E27FC236}">
                <a16:creationId xmlns:a16="http://schemas.microsoft.com/office/drawing/2014/main" id="{3CFC643A-62CF-4986-8BA1-EE4D1C476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0" y="1673835"/>
            <a:ext cx="3707424" cy="27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5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4572000" y="1028537"/>
            <a:ext cx="3772325" cy="3783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2.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教師專業發展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困難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學校風氣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行政方針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教師互動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學生素質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597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教師專業發展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未提供相片說明。">
            <a:extLst>
              <a:ext uri="{FF2B5EF4-FFF2-40B4-BE49-F238E27FC236}">
                <a16:creationId xmlns:a16="http://schemas.microsoft.com/office/drawing/2014/main" id="{45A143DB-2082-4645-8B7D-A95647E85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5" y="1772351"/>
            <a:ext cx="4081814" cy="229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3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4572000" y="1028537"/>
            <a:ext cx="3772325" cy="3783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3.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教師專業發展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活動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共同備課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課堂觀課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課後議課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教學研討會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領域社團活動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597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教師專業發展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8" name="Picture 4" descr="未提供相片說明。">
            <a:extLst>
              <a:ext uri="{FF2B5EF4-FFF2-40B4-BE49-F238E27FC236}">
                <a16:creationId xmlns:a16="http://schemas.microsoft.com/office/drawing/2014/main" id="{85B16D83-613F-486A-B554-80C9D74C4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" y="1774943"/>
            <a:ext cx="4072597" cy="229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24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4572000" y="1028537"/>
            <a:ext cx="3772325" cy="3783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4.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教師專業發展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建議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保持本心，莫忘初衷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求知若渴，虛心若愚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597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教師專業發展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098" name="Picture 2" descr="未提供相片說明。">
            <a:extLst>
              <a:ext uri="{FF2B5EF4-FFF2-40B4-BE49-F238E27FC236}">
                <a16:creationId xmlns:a16="http://schemas.microsoft.com/office/drawing/2014/main" id="{C40AB600-FD40-4E7B-8875-D83795F58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06" y="1391818"/>
            <a:ext cx="4076114" cy="305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05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801857" y="3881646"/>
            <a:ext cx="7540285" cy="1232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人生就像登山，為了登頂而準備，需要經歷漫長的攀行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過程肯定會有很累想放棄的時候，適時放慢步調，調整步伐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sym typeface="Livvic"/>
              </a:rPr>
              <a:t>要享受這些過程，登頂後眺望一覽無遺的美麗景色，珍惜努力而來的一切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sym typeface="Livvic"/>
            </a:endParaRPr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597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</a:p>
        </p:txBody>
      </p:sp>
      <p:pic>
        <p:nvPicPr>
          <p:cNvPr id="3" name="圖片 2" descr="一張含有 室外, 天空, 日落, 大自然 的圖片&#10;&#10;自動產生的描述">
            <a:extLst>
              <a:ext uri="{FF2B5EF4-FFF2-40B4-BE49-F238E27FC236}">
                <a16:creationId xmlns:a16="http://schemas.microsoft.com/office/drawing/2014/main" id="{B7B4C1EC-4E45-43E8-8F5E-66B9E52F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263" y="1274445"/>
            <a:ext cx="4717471" cy="259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41"/>
          <p:cNvPicPr preferRelativeResize="0"/>
          <p:nvPr/>
        </p:nvPicPr>
        <p:blipFill rotWithShape="1">
          <a:blip r:embed="rId3">
            <a:alphaModFix/>
          </a:blip>
          <a:srcRect t="1047" b="1047"/>
          <a:stretch/>
        </p:blipFill>
        <p:spPr>
          <a:xfrm>
            <a:off x="2735404" y="540000"/>
            <a:ext cx="6979474" cy="4403598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41"/>
          <p:cNvSpPr txBox="1">
            <a:spLocks noGrp="1"/>
          </p:cNvSpPr>
          <p:nvPr>
            <p:ph type="title"/>
          </p:nvPr>
        </p:nvSpPr>
        <p:spPr>
          <a:xfrm>
            <a:off x="262354" y="1326750"/>
            <a:ext cx="49461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Thanks</a:t>
            </a:r>
            <a:br>
              <a:rPr lang="en-US" altLang="zh-TW" dirty="0"/>
            </a:br>
            <a:r>
              <a:rPr lang="en-US" altLang="zh-TW" dirty="0"/>
              <a:t>for</a:t>
            </a:r>
            <a:br>
              <a:rPr lang="en-US" altLang="zh-TW" dirty="0"/>
            </a:br>
            <a:r>
              <a:rPr lang="en-US" altLang="zh-TW" dirty="0"/>
              <a:t>Listening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yrus History Lesson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228</Words>
  <Application>Microsoft Office PowerPoint</Application>
  <PresentationFormat>如螢幕大小 (16:9)</PresentationFormat>
  <Paragraphs>42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9" baseType="lpstr">
      <vt:lpstr>Fira Sans Extra Condensed Medium</vt:lpstr>
      <vt:lpstr>Livvic</vt:lpstr>
      <vt:lpstr>Livvic Light</vt:lpstr>
      <vt:lpstr>Livvic Medium</vt:lpstr>
      <vt:lpstr>Muli</vt:lpstr>
      <vt:lpstr>Redressed</vt:lpstr>
      <vt:lpstr>微軟正黑體</vt:lpstr>
      <vt:lpstr>Arial</vt:lpstr>
      <vt:lpstr>標楷體</vt:lpstr>
      <vt:lpstr>Papyrus History Lesson by Slidesgo</vt:lpstr>
      <vt:lpstr>教師專業發展</vt:lpstr>
      <vt:lpstr>老師簡介</vt:lpstr>
      <vt:lpstr>老師簡介</vt:lpstr>
      <vt:lpstr>教師專業發展?</vt:lpstr>
      <vt:lpstr>教師專業發展?</vt:lpstr>
      <vt:lpstr>教師專業發展!</vt:lpstr>
      <vt:lpstr>教師專業發展!</vt:lpstr>
      <vt:lpstr>結論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教師專業發展</dc:title>
  <cp:lastModifiedBy>B10856025</cp:lastModifiedBy>
  <cp:revision>8</cp:revision>
  <dcterms:modified xsi:type="dcterms:W3CDTF">2021-12-18T09:30:58Z</dcterms:modified>
</cp:coreProperties>
</file>